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74" r:id="rId3"/>
    <p:sldId id="267" r:id="rId4"/>
    <p:sldId id="266" r:id="rId5"/>
    <p:sldId id="270" r:id="rId6"/>
    <p:sldId id="272" r:id="rId7"/>
    <p:sldId id="273" r:id="rId8"/>
    <p:sldId id="271" r:id="rId9"/>
    <p:sldId id="261" r:id="rId10"/>
    <p:sldId id="264" r:id="rId11"/>
    <p:sldId id="275" r:id="rId12"/>
    <p:sldId id="276" r:id="rId13"/>
  </p:sldIdLst>
  <p:sldSz cx="9144000" cy="6858000" type="screen4x3"/>
  <p:notesSz cx="6865938" cy="99964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6699FF"/>
    <a:srgbClr val="FF7C80"/>
    <a:srgbClr val="FF9933"/>
    <a:srgbClr val="968F00"/>
    <a:srgbClr val="FFF100"/>
    <a:srgbClr val="33CC33"/>
    <a:srgbClr val="00688F"/>
    <a:srgbClr val="009BCB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8" autoAdjust="0"/>
    <p:restoredTop sz="93294" autoAdjust="0"/>
  </p:normalViewPr>
  <p:slideViewPr>
    <p:cSldViewPr snapToGrid="0">
      <p:cViewPr varScale="1">
        <p:scale>
          <a:sx n="102" d="100"/>
          <a:sy n="102" d="100"/>
        </p:scale>
        <p:origin x="178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5240" cy="50156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9109" y="1"/>
            <a:ext cx="2975240" cy="50156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r">
              <a:defRPr sz="1300"/>
            </a:lvl1pPr>
          </a:lstStyle>
          <a:p>
            <a:fld id="{553BFC01-D46A-4854-86C4-9D6871DF938D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1247775"/>
            <a:ext cx="4497388" cy="3375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9" tIns="48180" rIns="96359" bIns="4818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594" y="4810811"/>
            <a:ext cx="5492750" cy="3936117"/>
          </a:xfrm>
          <a:prstGeom prst="rect">
            <a:avLst/>
          </a:prstGeom>
        </p:spPr>
        <p:txBody>
          <a:bodyPr vert="horz" lIns="96359" tIns="48180" rIns="96359" bIns="4818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4930"/>
            <a:ext cx="2975240" cy="501560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9109" y="9494930"/>
            <a:ext cx="2975240" cy="501560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r">
              <a:defRPr sz="1300"/>
            </a:lvl1pPr>
          </a:lstStyle>
          <a:p>
            <a:fld id="{CCD58E52-6CA8-435E-BA0A-D3391119C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664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2630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742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0430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9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4818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329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553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134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445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331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06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58E52-6CA8-435E-BA0A-D3391119C82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46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5954487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7"/>
          <p:cNvSpPr>
            <a:spLocks noChangeArrowheads="1"/>
          </p:cNvSpPr>
          <p:nvPr userDrawn="1"/>
        </p:nvSpPr>
        <p:spPr bwMode="auto">
          <a:xfrm>
            <a:off x="0" y="1916113"/>
            <a:ext cx="9144000" cy="433387"/>
          </a:xfrm>
          <a:prstGeom prst="rect">
            <a:avLst/>
          </a:prstGeom>
          <a:solidFill>
            <a:srgbClr val="10A9D1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8" name="Rectangle 9"/>
          <p:cNvSpPr>
            <a:spLocks noChangeArrowheads="1"/>
          </p:cNvSpPr>
          <p:nvPr userDrawn="1"/>
        </p:nvSpPr>
        <p:spPr bwMode="auto">
          <a:xfrm>
            <a:off x="0" y="2349500"/>
            <a:ext cx="9144000" cy="719138"/>
          </a:xfrm>
          <a:prstGeom prst="rect">
            <a:avLst/>
          </a:prstGeom>
          <a:solidFill>
            <a:srgbClr val="00688F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ko-KR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0" y="3068638"/>
            <a:ext cx="9144000" cy="576262"/>
          </a:xfrm>
          <a:prstGeom prst="rect">
            <a:avLst/>
          </a:prstGeom>
          <a:solidFill>
            <a:srgbClr val="10A9D1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0" y="3652838"/>
            <a:ext cx="9144000" cy="71437"/>
          </a:xfrm>
          <a:prstGeom prst="rect">
            <a:avLst/>
          </a:prstGeom>
          <a:solidFill>
            <a:srgbClr val="58C4C4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0" y="3732213"/>
            <a:ext cx="9144000" cy="71437"/>
          </a:xfrm>
          <a:prstGeom prst="rect">
            <a:avLst/>
          </a:prstGeom>
          <a:solidFill>
            <a:srgbClr val="58C4C4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0" y="3813175"/>
            <a:ext cx="9144000" cy="71438"/>
          </a:xfrm>
          <a:prstGeom prst="rect">
            <a:avLst/>
          </a:prstGeom>
          <a:solidFill>
            <a:srgbClr val="58C4C4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0" y="1830388"/>
            <a:ext cx="9144000" cy="36512"/>
          </a:xfrm>
          <a:prstGeom prst="rect">
            <a:avLst/>
          </a:prstGeom>
          <a:solidFill>
            <a:srgbClr val="58C4C4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0" y="1879600"/>
            <a:ext cx="9144000" cy="36513"/>
          </a:xfrm>
          <a:prstGeom prst="rect">
            <a:avLst/>
          </a:prstGeom>
          <a:solidFill>
            <a:srgbClr val="58C4C4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5" name="Rectangle 17"/>
          <p:cNvSpPr>
            <a:spLocks noChangeArrowheads="1"/>
          </p:cNvSpPr>
          <p:nvPr userDrawn="1"/>
        </p:nvSpPr>
        <p:spPr bwMode="auto">
          <a:xfrm>
            <a:off x="0" y="1739900"/>
            <a:ext cx="9144000" cy="71438"/>
          </a:xfrm>
          <a:prstGeom prst="rect">
            <a:avLst/>
          </a:prstGeom>
          <a:solidFill>
            <a:srgbClr val="58C4C4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6" name="Rectangle 18"/>
          <p:cNvSpPr>
            <a:spLocks noChangeArrowheads="1"/>
          </p:cNvSpPr>
          <p:nvPr userDrawn="1"/>
        </p:nvSpPr>
        <p:spPr bwMode="auto">
          <a:xfrm>
            <a:off x="0" y="1924050"/>
            <a:ext cx="9144000" cy="36513"/>
          </a:xfrm>
          <a:prstGeom prst="rect">
            <a:avLst/>
          </a:prstGeom>
          <a:solidFill>
            <a:srgbClr val="58C4C4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7" name="Rectangle 19"/>
          <p:cNvSpPr>
            <a:spLocks noChangeArrowheads="1"/>
          </p:cNvSpPr>
          <p:nvPr userDrawn="1"/>
        </p:nvSpPr>
        <p:spPr bwMode="auto">
          <a:xfrm>
            <a:off x="0" y="1973263"/>
            <a:ext cx="9144000" cy="17462"/>
          </a:xfrm>
          <a:prstGeom prst="rect">
            <a:avLst/>
          </a:prstGeom>
          <a:solidFill>
            <a:srgbClr val="58C4C4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18" name="Rectangle 20"/>
          <p:cNvSpPr>
            <a:spLocks noChangeArrowheads="1"/>
          </p:cNvSpPr>
          <p:nvPr userDrawn="1"/>
        </p:nvSpPr>
        <p:spPr bwMode="auto">
          <a:xfrm>
            <a:off x="0" y="2005013"/>
            <a:ext cx="9144000" cy="17462"/>
          </a:xfrm>
          <a:prstGeom prst="rect">
            <a:avLst/>
          </a:prstGeom>
          <a:solidFill>
            <a:srgbClr val="58C4C4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21" name="Text Box 4"/>
          <p:cNvSpPr txBox="1">
            <a:spLocks noChangeArrowheads="1"/>
          </p:cNvSpPr>
          <p:nvPr userDrawn="1"/>
        </p:nvSpPr>
        <p:spPr bwMode="auto">
          <a:xfrm>
            <a:off x="0" y="2027581"/>
            <a:ext cx="445985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l" eaLnBrk="1" hangingPunct="1"/>
            <a:r>
              <a:rPr lang="ko-KR" altLang="en-US" sz="1600" b="1" dirty="0">
                <a:solidFill>
                  <a:srgbClr val="A5E7F9"/>
                </a:solidFill>
                <a:latin typeface="+mj-ea"/>
                <a:ea typeface="+mj-ea"/>
              </a:rPr>
              <a:t>스마트공장 교육 </a:t>
            </a:r>
            <a:r>
              <a:rPr lang="en-US" altLang="ko-KR" sz="1600" b="1" dirty="0">
                <a:solidFill>
                  <a:srgbClr val="A5E7F9"/>
                </a:solidFill>
                <a:latin typeface="+mj-ea"/>
                <a:ea typeface="+mj-ea"/>
              </a:rPr>
              <a:t>-</a:t>
            </a:r>
            <a:r>
              <a:rPr lang="ko-KR" altLang="en-US" sz="1600" b="1" dirty="0">
                <a:solidFill>
                  <a:srgbClr val="A5E7F9"/>
                </a:solidFill>
                <a:latin typeface="+mj-ea"/>
                <a:ea typeface="+mj-ea"/>
              </a:rPr>
              <a:t> 실무 프로젝트 소개</a:t>
            </a:r>
          </a:p>
        </p:txBody>
      </p:sp>
    </p:spTree>
    <p:extLst>
      <p:ext uri="{BB962C8B-B14F-4D97-AF65-F5344CB8AC3E}">
        <p14:creationId xmlns:p14="http://schemas.microsoft.com/office/powerpoint/2010/main" val="701680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763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867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549275"/>
          </a:xfrm>
          <a:prstGeom prst="rect">
            <a:avLst/>
          </a:prstGeom>
          <a:solidFill>
            <a:srgbClr val="10A9D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lvl="0"/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0" y="6520543"/>
            <a:ext cx="9144000" cy="0"/>
          </a:xfrm>
          <a:prstGeom prst="line">
            <a:avLst/>
          </a:prstGeom>
          <a:ln>
            <a:solidFill>
              <a:srgbClr val="009B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7085686" y="6562726"/>
            <a:ext cx="21018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200" b="1" dirty="0">
                <a:solidFill>
                  <a:srgbClr val="006A99"/>
                </a:solidFill>
              </a:rPr>
              <a:t>스마트공장 </a:t>
            </a:r>
            <a:r>
              <a:rPr lang="en-US" altLang="ko-KR" sz="1200" b="1" dirty="0">
                <a:solidFill>
                  <a:srgbClr val="006A99"/>
                </a:solidFill>
              </a:rPr>
              <a:t>IT</a:t>
            </a:r>
            <a:r>
              <a:rPr lang="ko-KR" altLang="en-US" sz="1200" b="1" dirty="0">
                <a:solidFill>
                  <a:srgbClr val="006A99"/>
                </a:solidFill>
              </a:rPr>
              <a:t>융합 인재 양성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43300" y="6520543"/>
            <a:ext cx="2057400" cy="365125"/>
          </a:xfrm>
        </p:spPr>
        <p:txBody>
          <a:bodyPr/>
          <a:lstStyle>
            <a:lvl1pPr algn="ctr"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pic>
        <p:nvPicPr>
          <p:cNvPr id="1026" name="Picture 2" descr="한국표준협회">
            <a:extLst>
              <a:ext uri="{FF2B5EF4-FFF2-40B4-BE49-F238E27FC236}">
                <a16:creationId xmlns:a16="http://schemas.microsoft.com/office/drawing/2014/main" id="{04758DA7-2446-4582-9DF9-65DADBDBC0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0" y="6582103"/>
            <a:ext cx="1562099" cy="19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6923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662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922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259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2769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135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823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119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B1C87-E866-4A81-8ADF-D8DC34C1B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398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211093" y="2420938"/>
            <a:ext cx="8705941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ko-KR" altLang="en-US" sz="32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사물인터넷 플랫폼</a:t>
            </a:r>
            <a:r>
              <a:rPr lang="en-US" altLang="ko-KR" sz="32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(oneM2M)</a:t>
            </a:r>
            <a:r>
              <a:rPr lang="ko-KR" altLang="en-US" sz="32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기반 </a:t>
            </a:r>
            <a:endParaRPr lang="en-US" altLang="ko-KR" sz="32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 eaLnBrk="1" hangingPunct="1"/>
            <a:r>
              <a:rPr lang="ko-KR" altLang="en-US" sz="3200" dirty="0" err="1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스마트팩토리</a:t>
            </a:r>
            <a:r>
              <a:rPr lang="ko-KR" altLang="en-US" sz="32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서비스 개발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21D19A-1241-44CB-9C15-1EFFA1147EC2}"/>
              </a:ext>
            </a:extLst>
          </p:cNvPr>
          <p:cNvSpPr txBox="1"/>
          <p:nvPr/>
        </p:nvSpPr>
        <p:spPr>
          <a:xfrm>
            <a:off x="3886556" y="5476972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2020.07.</a:t>
            </a:r>
            <a:endParaRPr lang="ko-KR" altLang="en-US" b="1" dirty="0">
              <a:latin typeface="+mj-ea"/>
              <a:ea typeface="+mj-ea"/>
            </a:endParaRPr>
          </a:p>
        </p:txBody>
      </p:sp>
      <p:pic>
        <p:nvPicPr>
          <p:cNvPr id="5" name="그래픽 4">
            <a:extLst>
              <a:ext uri="{FF2B5EF4-FFF2-40B4-BE49-F238E27FC236}">
                <a16:creationId xmlns:a16="http://schemas.microsoft.com/office/drawing/2014/main" id="{32535E33-6DBD-4E94-8957-7C18D29328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66310" y="6504955"/>
            <a:ext cx="1141000" cy="253556"/>
          </a:xfrm>
          <a:prstGeom prst="rect">
            <a:avLst/>
          </a:prstGeom>
        </p:spPr>
      </p:pic>
      <p:pic>
        <p:nvPicPr>
          <p:cNvPr id="6" name="Picture 2" descr="한국표준협회">
            <a:extLst>
              <a:ext uri="{FF2B5EF4-FFF2-40B4-BE49-F238E27FC236}">
                <a16:creationId xmlns:a16="http://schemas.microsoft.com/office/drawing/2014/main" id="{2C3DEEF3-1E72-431B-BAB1-7C785640F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2" y="6582103"/>
            <a:ext cx="1562099" cy="19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1649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608960" y="1597446"/>
            <a:ext cx="39260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rgbClr val="FF0000"/>
                </a:solidFill>
                <a:latin typeface="+mj-ea"/>
                <a:ea typeface="+mj-ea"/>
              </a:rPr>
              <a:t>Q</a:t>
            </a:r>
            <a:r>
              <a:rPr lang="en-US" altLang="ko-KR" sz="9600" b="1" dirty="0">
                <a:latin typeface="+mj-ea"/>
                <a:ea typeface="+mj-ea"/>
              </a:rPr>
              <a:t> &amp; </a:t>
            </a:r>
            <a:r>
              <a:rPr lang="en-US" altLang="ko-KR" sz="9600" b="1" dirty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A</a:t>
            </a:r>
            <a:endParaRPr lang="ko-KR" altLang="en-US" sz="9600" b="1" dirty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55072" y="3635567"/>
            <a:ext cx="42338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감사합니다</a:t>
            </a:r>
            <a:r>
              <a:rPr lang="en-US" altLang="ko-KR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6000" b="1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81993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2C7C21-9FBE-4B41-8D38-C6C5F62FD528}"/>
              </a:ext>
            </a:extLst>
          </p:cNvPr>
          <p:cNvSpPr txBox="1"/>
          <p:nvPr/>
        </p:nvSpPr>
        <p:spPr>
          <a:xfrm>
            <a:off x="77118" y="55084"/>
            <a:ext cx="2198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예제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] 1.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 흐름도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A64B749-C35D-4E7A-AE73-F73EC4BBA8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" name="_x240108432">
            <a:extLst>
              <a:ext uri="{FF2B5EF4-FFF2-40B4-BE49-F238E27FC236}">
                <a16:creationId xmlns:a16="http://schemas.microsoft.com/office/drawing/2014/main" id="{D19EBE12-D712-451E-A939-C7EC26DF5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14" y="1424996"/>
            <a:ext cx="8278371" cy="4837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069F93D-992C-45B3-8D0C-028F8A04F6CE}"/>
              </a:ext>
            </a:extLst>
          </p:cNvPr>
          <p:cNvSpPr/>
          <p:nvPr/>
        </p:nvSpPr>
        <p:spPr>
          <a:xfrm>
            <a:off x="7051251" y="4857969"/>
            <a:ext cx="1263191" cy="678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TELEGRAM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223AAA-9077-415A-8D5D-63D9B3EB5BEA}"/>
              </a:ext>
            </a:extLst>
          </p:cNvPr>
          <p:cNvSpPr/>
          <p:nvPr/>
        </p:nvSpPr>
        <p:spPr>
          <a:xfrm>
            <a:off x="692593" y="701040"/>
            <a:ext cx="7876371" cy="6644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환경정보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습도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미세먼지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)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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TELEGRAM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에서 확인</a:t>
            </a:r>
            <a:endParaRPr lang="en-US" altLang="ko-KR" dirty="0">
              <a:solidFill>
                <a:srgbClr val="FF0000"/>
              </a:solidFill>
              <a:latin typeface="맑은 고딕" panose="020B0503020000020004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TELEGRAM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에서 </a:t>
            </a:r>
            <a:r>
              <a:rPr lang="en-US" altLang="ko-KR">
                <a:solidFill>
                  <a:srgbClr val="FF000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 </a:t>
            </a:r>
            <a:r>
              <a:rPr lang="ko-KR" altLang="en-US">
                <a:solidFill>
                  <a:srgbClr val="FF000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제어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162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A64B749-C35D-4E7A-AE73-F73EC4BBA8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2020-06-02 동작화면">
            <a:hlinkClick r:id="" action="ppaction://media"/>
            <a:extLst>
              <a:ext uri="{FF2B5EF4-FFF2-40B4-BE49-F238E27FC236}">
                <a16:creationId xmlns:a16="http://schemas.microsoft.com/office/drawing/2014/main" id="{4813CDA1-C032-4B42-BE83-0879008CAE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226536"/>
            <a:ext cx="9030878" cy="4706718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074F7673-37F8-411E-B372-3F1F086D2A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1CFF4-5127-4E31-90DD-6EEB6A87DB22}"/>
              </a:ext>
            </a:extLst>
          </p:cNvPr>
          <p:cNvSpPr txBox="1"/>
          <p:nvPr/>
        </p:nvSpPr>
        <p:spPr>
          <a:xfrm>
            <a:off x="77118" y="55084"/>
            <a:ext cx="3805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예제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] 2.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 구현된 프로토타입</a:t>
            </a:r>
          </a:p>
        </p:txBody>
      </p:sp>
    </p:spTree>
    <p:extLst>
      <p:ext uri="{BB962C8B-B14F-4D97-AF65-F5344CB8AC3E}">
        <p14:creationId xmlns:p14="http://schemas.microsoft.com/office/powerpoint/2010/main" val="426990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118" y="5508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목차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55740" y="176271"/>
            <a:ext cx="146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>
                    <a:lumMod val="85000"/>
                  </a:schemeClr>
                </a:solidFill>
              </a:rPr>
              <a:t>프로젝트 소개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EC8D1D-E949-4749-A5C1-829A86E0FD5A}"/>
              </a:ext>
            </a:extLst>
          </p:cNvPr>
          <p:cNvSpPr txBox="1"/>
          <p:nvPr/>
        </p:nvSpPr>
        <p:spPr>
          <a:xfrm>
            <a:off x="877337" y="888232"/>
            <a:ext cx="661155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4000" b="1" dirty="0"/>
              <a:t>기술동향</a:t>
            </a:r>
            <a:endParaRPr lang="en-US" altLang="ko-KR" sz="4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4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4000" b="1" dirty="0"/>
              <a:t>프로젝트 주제</a:t>
            </a:r>
            <a:endParaRPr lang="en-US" altLang="ko-KR" sz="4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4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4000" b="1" dirty="0"/>
              <a:t>프로젝트 목표</a:t>
            </a:r>
            <a:endParaRPr lang="en-US" altLang="ko-KR" sz="4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4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4000" b="1" dirty="0"/>
              <a:t>진행 일정</a:t>
            </a:r>
            <a:endParaRPr lang="en-US" altLang="ko-KR" sz="4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591997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118" y="55084"/>
            <a:ext cx="1665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기술동향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-1</a:t>
            </a:r>
            <a:endParaRPr lang="ko-KR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55740" y="176271"/>
            <a:ext cx="146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>
                    <a:lumMod val="85000"/>
                  </a:schemeClr>
                </a:solidFill>
              </a:rPr>
              <a:t>프로젝트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6BC555-D0E3-4692-861D-3A3B862E2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2732" y="798895"/>
            <a:ext cx="3843323" cy="49556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2C3E429-9768-48D8-88CC-701593E639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45" y="1011975"/>
            <a:ext cx="4849815" cy="448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982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118" y="55084"/>
            <a:ext cx="1665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기술동향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-2</a:t>
            </a:r>
            <a:endParaRPr lang="ko-KR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55740" y="176271"/>
            <a:ext cx="146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>
                    <a:lumMod val="85000"/>
                  </a:schemeClr>
                </a:solidFill>
              </a:rPr>
              <a:t>프로젝트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382C936-02DB-482C-BEAA-5F164848A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27" y="791360"/>
            <a:ext cx="8306946" cy="508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599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2657775" y="6480392"/>
            <a:ext cx="2057400" cy="365125"/>
          </a:xfrm>
        </p:spPr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118" y="55084"/>
            <a:ext cx="3892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프로젝트 주제 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-1/3 (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팩토리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ko-KR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55740" y="176271"/>
            <a:ext cx="146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>
                    <a:lumMod val="85000"/>
                  </a:schemeClr>
                </a:solidFill>
              </a:rPr>
              <a:t>프로젝트 소개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A6C7949-4C4A-459B-92C7-377DE461B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82" y="4810197"/>
            <a:ext cx="6272915" cy="16928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9BA810E-74FD-461E-BA18-D549527B2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159" y="3855971"/>
            <a:ext cx="6252438" cy="87370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5FC623A-7279-4DA6-A273-4B9AB03B72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479" y="2334510"/>
            <a:ext cx="6272915" cy="14812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FDF0C6F-A410-4C4D-AE2E-DA72D3D00D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479" y="571304"/>
            <a:ext cx="6257925" cy="1743075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895BE8B6-8D37-4B7C-B915-2D82493047F3}"/>
              </a:ext>
            </a:extLst>
          </p:cNvPr>
          <p:cNvSpPr/>
          <p:nvPr/>
        </p:nvSpPr>
        <p:spPr>
          <a:xfrm>
            <a:off x="221479" y="2213704"/>
            <a:ext cx="5736559" cy="1481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3FF7F12-348A-49E6-BD35-CFE9A8C069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46640" y="2378817"/>
            <a:ext cx="1846647" cy="1362574"/>
          </a:xfrm>
          <a:prstGeom prst="rect">
            <a:avLst/>
          </a:prstGeom>
        </p:spPr>
      </p:pic>
      <p:sp>
        <p:nvSpPr>
          <p:cNvPr id="3" name="화살표: 왼쪽 2">
            <a:extLst>
              <a:ext uri="{FF2B5EF4-FFF2-40B4-BE49-F238E27FC236}">
                <a16:creationId xmlns:a16="http://schemas.microsoft.com/office/drawing/2014/main" id="{952B492C-2869-4794-97DA-AC033EB2DF59}"/>
              </a:ext>
            </a:extLst>
          </p:cNvPr>
          <p:cNvSpPr/>
          <p:nvPr/>
        </p:nvSpPr>
        <p:spPr>
          <a:xfrm>
            <a:off x="6544108" y="2737921"/>
            <a:ext cx="662541" cy="42128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F327E99B-3401-4B5C-9891-17B5B19B91F3}"/>
              </a:ext>
            </a:extLst>
          </p:cNvPr>
          <p:cNvSpPr/>
          <p:nvPr/>
        </p:nvSpPr>
        <p:spPr>
          <a:xfrm>
            <a:off x="243159" y="537745"/>
            <a:ext cx="5736559" cy="1692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491F4C1-16ED-45DC-B7F3-E03FA46657F5}"/>
              </a:ext>
            </a:extLst>
          </p:cNvPr>
          <p:cNvSpPr/>
          <p:nvPr/>
        </p:nvSpPr>
        <p:spPr>
          <a:xfrm>
            <a:off x="221478" y="3893260"/>
            <a:ext cx="5736559" cy="8741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왼쪽 17">
            <a:extLst>
              <a:ext uri="{FF2B5EF4-FFF2-40B4-BE49-F238E27FC236}">
                <a16:creationId xmlns:a16="http://schemas.microsoft.com/office/drawing/2014/main" id="{6DE33DCB-6363-4A12-A7E6-13E2ED4C84B4}"/>
              </a:ext>
            </a:extLst>
          </p:cNvPr>
          <p:cNvSpPr/>
          <p:nvPr/>
        </p:nvSpPr>
        <p:spPr>
          <a:xfrm>
            <a:off x="6544108" y="4091697"/>
            <a:ext cx="662541" cy="42128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왼쪽 18">
            <a:extLst>
              <a:ext uri="{FF2B5EF4-FFF2-40B4-BE49-F238E27FC236}">
                <a16:creationId xmlns:a16="http://schemas.microsoft.com/office/drawing/2014/main" id="{DB9412F3-ED9B-4161-AA0C-EE6A0E4C26A6}"/>
              </a:ext>
            </a:extLst>
          </p:cNvPr>
          <p:cNvSpPr/>
          <p:nvPr/>
        </p:nvSpPr>
        <p:spPr>
          <a:xfrm>
            <a:off x="6501084" y="1173501"/>
            <a:ext cx="662541" cy="42128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035D347E-89C3-4B66-9DCD-B1284957DF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03958" y="3893260"/>
            <a:ext cx="1158322" cy="10117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F966A3F-491D-4550-ADBA-80268E3C58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3326" y="4377017"/>
            <a:ext cx="927515" cy="620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1BC061B8-3D52-46DE-998C-F57EA66275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39875" y="3972647"/>
            <a:ext cx="444810" cy="63544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타원 25">
            <a:extLst>
              <a:ext uri="{FF2B5EF4-FFF2-40B4-BE49-F238E27FC236}">
                <a16:creationId xmlns:a16="http://schemas.microsoft.com/office/drawing/2014/main" id="{553FEE26-6BDC-4716-9AEB-7C4CC0EA474C}"/>
              </a:ext>
            </a:extLst>
          </p:cNvPr>
          <p:cNvSpPr/>
          <p:nvPr/>
        </p:nvSpPr>
        <p:spPr>
          <a:xfrm>
            <a:off x="7185305" y="909293"/>
            <a:ext cx="1462260" cy="92906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997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2657775" y="6480392"/>
            <a:ext cx="2057400" cy="365125"/>
          </a:xfrm>
        </p:spPr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118" y="55084"/>
            <a:ext cx="3368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프로젝트 주제 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-2/3 (IoT)</a:t>
            </a:r>
            <a:endParaRPr lang="ko-KR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55740" y="176271"/>
            <a:ext cx="146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>
                    <a:lumMod val="85000"/>
                  </a:schemeClr>
                </a:solidFill>
              </a:rPr>
              <a:t>프로젝트 소개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FFC822D-1179-4354-8152-0B949FD12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1" y="846992"/>
            <a:ext cx="9026117" cy="516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40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2657775" y="6480392"/>
            <a:ext cx="2057400" cy="365125"/>
          </a:xfrm>
        </p:spPr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118" y="55084"/>
            <a:ext cx="3887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프로젝트 주제 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-3/3 (IT 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실무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ko-KR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55740" y="176271"/>
            <a:ext cx="146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>
                    <a:lumMod val="85000"/>
                  </a:schemeClr>
                </a:solidFill>
              </a:rPr>
              <a:t>프로젝트 소개</a:t>
            </a:r>
          </a:p>
        </p:txBody>
      </p:sp>
      <p:pic>
        <p:nvPicPr>
          <p:cNvPr id="1026" name="Picture 2" descr="관련 이미지">
            <a:extLst>
              <a:ext uri="{FF2B5EF4-FFF2-40B4-BE49-F238E27FC236}">
                <a16:creationId xmlns:a16="http://schemas.microsoft.com/office/drawing/2014/main" id="{82367C06-E6D6-4DEB-BC22-EA683CB2C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949" y="935820"/>
            <a:ext cx="7095172" cy="554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9E4596F7-D7EE-4491-9976-C3E8040DEFE5}"/>
              </a:ext>
            </a:extLst>
          </p:cNvPr>
          <p:cNvSpPr/>
          <p:nvPr/>
        </p:nvSpPr>
        <p:spPr>
          <a:xfrm rot="5695056">
            <a:off x="2135221" y="1025245"/>
            <a:ext cx="2206913" cy="3153786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8D6A95F-64A9-4D20-BA04-233FDE3DE5D0}"/>
              </a:ext>
            </a:extLst>
          </p:cNvPr>
          <p:cNvSpPr/>
          <p:nvPr/>
        </p:nvSpPr>
        <p:spPr>
          <a:xfrm rot="5695056">
            <a:off x="4193911" y="2982045"/>
            <a:ext cx="2206913" cy="3153786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화살표: 왼쪽 8">
            <a:extLst>
              <a:ext uri="{FF2B5EF4-FFF2-40B4-BE49-F238E27FC236}">
                <a16:creationId xmlns:a16="http://schemas.microsoft.com/office/drawing/2014/main" id="{FDA0ABBC-74DC-4B07-926E-78C52C741743}"/>
              </a:ext>
            </a:extLst>
          </p:cNvPr>
          <p:cNvSpPr/>
          <p:nvPr/>
        </p:nvSpPr>
        <p:spPr>
          <a:xfrm>
            <a:off x="4715175" y="1881437"/>
            <a:ext cx="662541" cy="42128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BBBC36D-3815-43E8-B736-8FAFC7E9D63B}"/>
              </a:ext>
            </a:extLst>
          </p:cNvPr>
          <p:cNvSpPr/>
          <p:nvPr/>
        </p:nvSpPr>
        <p:spPr>
          <a:xfrm>
            <a:off x="5377716" y="1703881"/>
            <a:ext cx="3726150" cy="852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1. 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서비스 시나리오 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(What, Why)</a:t>
            </a:r>
          </a:p>
          <a:p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2. 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기능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설계 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(How)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화살표: 왼쪽 11">
            <a:extLst>
              <a:ext uri="{FF2B5EF4-FFF2-40B4-BE49-F238E27FC236}">
                <a16:creationId xmlns:a16="http://schemas.microsoft.com/office/drawing/2014/main" id="{017FE975-A6B5-450C-9F71-DED7D27391CE}"/>
              </a:ext>
            </a:extLst>
          </p:cNvPr>
          <p:cNvSpPr/>
          <p:nvPr/>
        </p:nvSpPr>
        <p:spPr>
          <a:xfrm>
            <a:off x="6828350" y="4009907"/>
            <a:ext cx="662541" cy="42128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028197-E4EF-4C6F-B428-8C0319D93C8E}"/>
              </a:ext>
            </a:extLst>
          </p:cNvPr>
          <p:cNvSpPr/>
          <p:nvPr/>
        </p:nvSpPr>
        <p:spPr>
          <a:xfrm>
            <a:off x="7490891" y="3832351"/>
            <a:ext cx="1530847" cy="852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3. 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개발</a:t>
            </a:r>
            <a:endParaRPr lang="en-US" altLang="ko-KR" dirty="0">
              <a:solidFill>
                <a:srgbClr val="FF0000"/>
              </a:solidFill>
              <a:latin typeface="맑은 고딕" panose="020B0503020000020004" pitchFamily="50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</a:rPr>
              <a:t>4. </a:t>
            </a:r>
            <a:r>
              <a:rPr lang="ko-KR" altLang="en-US" dirty="0">
                <a:solidFill>
                  <a:srgbClr val="FF0000"/>
                </a:solidFill>
                <a:latin typeface="맑은 고딕" panose="020B0503020000020004" pitchFamily="50" charset="-127"/>
              </a:rPr>
              <a:t>디버깅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089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2821404" y="6316604"/>
            <a:ext cx="2057400" cy="365125"/>
          </a:xfrm>
        </p:spPr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118" y="55084"/>
            <a:ext cx="21002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프로젝트 목표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55740" y="176271"/>
            <a:ext cx="146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>
                    <a:lumMod val="85000"/>
                  </a:schemeClr>
                </a:solidFill>
              </a:rPr>
              <a:t>프로젝트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CF5BD19-DCDD-4464-A4DD-AD5B1691B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968" y="2863353"/>
            <a:ext cx="6132711" cy="3484495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AADF7450-12B0-4D89-877D-6A2C5405587C}"/>
              </a:ext>
            </a:extLst>
          </p:cNvPr>
          <p:cNvSpPr/>
          <p:nvPr/>
        </p:nvSpPr>
        <p:spPr>
          <a:xfrm>
            <a:off x="2959966" y="2380839"/>
            <a:ext cx="394636" cy="41388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DCA347E-DDFB-47B3-BC4B-634DF222A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5555" y="569597"/>
            <a:ext cx="5578550" cy="1663234"/>
          </a:xfrm>
          <a:prstGeom prst="rect">
            <a:avLst/>
          </a:prstGeom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A2342396-3745-4222-B782-5D1C4425C737}"/>
              </a:ext>
            </a:extLst>
          </p:cNvPr>
          <p:cNvSpPr/>
          <p:nvPr/>
        </p:nvSpPr>
        <p:spPr>
          <a:xfrm>
            <a:off x="5159338" y="2364064"/>
            <a:ext cx="394636" cy="41388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D3A205F4-D2EB-4163-94B8-3699FD3E98B5}"/>
              </a:ext>
            </a:extLst>
          </p:cNvPr>
          <p:cNvSpPr/>
          <p:nvPr/>
        </p:nvSpPr>
        <p:spPr>
          <a:xfrm>
            <a:off x="7355960" y="2341149"/>
            <a:ext cx="394636" cy="41388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생각 풍선: 구름 모양 1">
            <a:extLst>
              <a:ext uri="{FF2B5EF4-FFF2-40B4-BE49-F238E27FC236}">
                <a16:creationId xmlns:a16="http://schemas.microsoft.com/office/drawing/2014/main" id="{08E56F41-949B-49AD-A7ED-D569F0377DAA}"/>
              </a:ext>
            </a:extLst>
          </p:cNvPr>
          <p:cNvSpPr/>
          <p:nvPr/>
        </p:nvSpPr>
        <p:spPr>
          <a:xfrm>
            <a:off x="193184" y="1011241"/>
            <a:ext cx="1852569" cy="5305363"/>
          </a:xfrm>
          <a:prstGeom prst="cloudCallout">
            <a:avLst>
              <a:gd name="adj1" fmla="val 83360"/>
              <a:gd name="adj2" fmla="val 1579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8D9877-193B-4A7F-9ADE-9282B8932EF1}"/>
              </a:ext>
            </a:extLst>
          </p:cNvPr>
          <p:cNvSpPr txBox="1"/>
          <p:nvPr/>
        </p:nvSpPr>
        <p:spPr>
          <a:xfrm>
            <a:off x="762333" y="3267138"/>
            <a:ext cx="785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00688F"/>
                </a:solidFill>
              </a:rPr>
              <a:t>IoT</a:t>
            </a:r>
            <a:endParaRPr lang="ko-KR" altLang="en-US" sz="3600" b="1" dirty="0">
              <a:solidFill>
                <a:srgbClr val="595959"/>
              </a:solidFill>
            </a:endParaRPr>
          </a:p>
        </p:txBody>
      </p:sp>
      <p:sp>
        <p:nvSpPr>
          <p:cNvPr id="19" name="덧셈 기호 2">
            <a:extLst>
              <a:ext uri="{FF2B5EF4-FFF2-40B4-BE49-F238E27FC236}">
                <a16:creationId xmlns:a16="http://schemas.microsoft.com/office/drawing/2014/main" id="{5E2E2F05-2DAE-4002-B5A8-8AABB1E128A2}"/>
              </a:ext>
            </a:extLst>
          </p:cNvPr>
          <p:cNvSpPr/>
          <p:nvPr/>
        </p:nvSpPr>
        <p:spPr>
          <a:xfrm>
            <a:off x="762333" y="2473753"/>
            <a:ext cx="646331" cy="646331"/>
          </a:xfrm>
          <a:prstGeom prst="mathPlus">
            <a:avLst>
              <a:gd name="adj1" fmla="val 14948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C29DCC-512A-43F8-BCEC-BE80F14909B0}"/>
              </a:ext>
            </a:extLst>
          </p:cNvPr>
          <p:cNvSpPr txBox="1"/>
          <p:nvPr/>
        </p:nvSpPr>
        <p:spPr>
          <a:xfrm>
            <a:off x="370399" y="184238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00688F"/>
                </a:solidFill>
              </a:rPr>
              <a:t>팩토리</a:t>
            </a:r>
            <a:endParaRPr lang="ko-KR" altLang="en-US" sz="3600" b="1" dirty="0">
              <a:solidFill>
                <a:srgbClr val="595959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4F2DD0-A01C-48C8-A23F-1A6B8B8AE104}"/>
              </a:ext>
            </a:extLst>
          </p:cNvPr>
          <p:cNvSpPr txBox="1"/>
          <p:nvPr/>
        </p:nvSpPr>
        <p:spPr>
          <a:xfrm>
            <a:off x="303072" y="4806020"/>
            <a:ext cx="15648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00688F"/>
                </a:solidFill>
              </a:rPr>
              <a:t>IT</a:t>
            </a:r>
            <a:r>
              <a:rPr lang="ko-KR" altLang="en-US" sz="3600" b="1" dirty="0">
                <a:solidFill>
                  <a:srgbClr val="00688F"/>
                </a:solidFill>
              </a:rPr>
              <a:t> 실무</a:t>
            </a:r>
            <a:endParaRPr lang="ko-KR" altLang="en-US" sz="3600" b="1" dirty="0">
              <a:solidFill>
                <a:srgbClr val="595959"/>
              </a:solidFill>
            </a:endParaRPr>
          </a:p>
        </p:txBody>
      </p:sp>
      <p:sp>
        <p:nvSpPr>
          <p:cNvPr id="23" name="덧셈 기호 2">
            <a:extLst>
              <a:ext uri="{FF2B5EF4-FFF2-40B4-BE49-F238E27FC236}">
                <a16:creationId xmlns:a16="http://schemas.microsoft.com/office/drawing/2014/main" id="{AD577BEE-35D9-4B2D-A0B5-CC7FC1053D14}"/>
              </a:ext>
            </a:extLst>
          </p:cNvPr>
          <p:cNvSpPr/>
          <p:nvPr/>
        </p:nvSpPr>
        <p:spPr>
          <a:xfrm>
            <a:off x="779303" y="4036579"/>
            <a:ext cx="646331" cy="646331"/>
          </a:xfrm>
          <a:prstGeom prst="mathPlus">
            <a:avLst>
              <a:gd name="adj1" fmla="val 14948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/>
          </a:p>
        </p:txBody>
      </p:sp>
    </p:spTree>
    <p:extLst>
      <p:ext uri="{BB962C8B-B14F-4D97-AF65-F5344CB8AC3E}">
        <p14:creationId xmlns:p14="http://schemas.microsoft.com/office/powerpoint/2010/main" val="2422633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- </a:t>
            </a:r>
            <a:fld id="{C12B1C87-E866-4A81-8ADF-D8DC34C1BB8A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118" y="55084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진행 일정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12597" y="17627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 err="1">
                <a:solidFill>
                  <a:schemeClr val="bg1">
                    <a:lumMod val="85000"/>
                  </a:schemeClr>
                </a:solidFill>
              </a:rPr>
              <a:t>강의소개</a:t>
            </a:r>
            <a:endParaRPr lang="ko-KR" altLang="en-US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B139C84B-9171-403E-9279-CDD9DC335B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9319028"/>
              </p:ext>
            </p:extLst>
          </p:nvPr>
        </p:nvGraphicFramePr>
        <p:xfrm>
          <a:off x="413721" y="742155"/>
          <a:ext cx="8334355" cy="5573807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44122">
                  <a:extLst>
                    <a:ext uri="{9D8B030D-6E8A-4147-A177-3AD203B41FA5}">
                      <a16:colId xmlns:a16="http://schemas.microsoft.com/office/drawing/2014/main" val="2869057867"/>
                    </a:ext>
                  </a:extLst>
                </a:gridCol>
                <a:gridCol w="3205248">
                  <a:extLst>
                    <a:ext uri="{9D8B030D-6E8A-4147-A177-3AD203B41FA5}">
                      <a16:colId xmlns:a16="http://schemas.microsoft.com/office/drawing/2014/main" val="964246231"/>
                    </a:ext>
                  </a:extLst>
                </a:gridCol>
                <a:gridCol w="3391813">
                  <a:extLst>
                    <a:ext uri="{9D8B030D-6E8A-4147-A177-3AD203B41FA5}">
                      <a16:colId xmlns:a16="http://schemas.microsoft.com/office/drawing/2014/main" val="1721335871"/>
                    </a:ext>
                  </a:extLst>
                </a:gridCol>
                <a:gridCol w="1193172">
                  <a:extLst>
                    <a:ext uri="{9D8B030D-6E8A-4147-A177-3AD203B41FA5}">
                      <a16:colId xmlns:a16="http://schemas.microsoft.com/office/drawing/2014/main" val="1790174867"/>
                    </a:ext>
                  </a:extLst>
                </a:gridCol>
              </a:tblGrid>
              <a:tr h="302192"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주차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603" marR="6603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주제</a:t>
                      </a:r>
                    </a:p>
                  </a:txBody>
                  <a:tcPr marL="6603" marR="6603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세부내용</a:t>
                      </a:r>
                    </a:p>
                  </a:txBody>
                  <a:tcPr marL="6603" marR="6603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결과물</a:t>
                      </a:r>
                    </a:p>
                  </a:txBody>
                  <a:tcPr marL="6603" marR="6603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21469"/>
                  </a:ext>
                </a:extLst>
              </a:tr>
              <a:tr h="511564"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en-US" sz="1200" b="1" u="none" strike="noStrike" dirty="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IoT 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플랫폼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개요 및 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OCEAN(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oneM2M)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검토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en-US" altLang="ko-KR" sz="1200" u="none" strike="noStrike" kern="1200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OCEAN </a:t>
                      </a:r>
                      <a:r>
                        <a:rPr lang="ko-KR" altLang="en-US" sz="1200" u="none" strike="noStrike" kern="1200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분석 보고서</a:t>
                      </a:r>
                      <a:endParaRPr lang="en-US" altLang="ko-KR" sz="1200" u="none" strike="noStrike" kern="1200" dirty="0">
                        <a:solidFill>
                          <a:srgbClr val="FF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l" fontAlgn="ctr" latinLnBrk="0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기능 검토 보고서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 latinLnBrk="0"/>
                      <a:r>
                        <a:rPr lang="ko-KR" altLang="en-US" sz="1200" u="none" strike="noStrike" kern="1200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분석</a:t>
                      </a:r>
                      <a:r>
                        <a:rPr lang="en-US" altLang="ko-KR" sz="1200" u="none" strike="noStrike" kern="1200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/</a:t>
                      </a:r>
                      <a:r>
                        <a:rPr lang="ko-KR" altLang="en-US" sz="1200" u="none" strike="noStrike" kern="1200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설계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3174074"/>
                  </a:ext>
                </a:extLst>
              </a:tr>
              <a:tr h="762810"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en-US" sz="1200" b="1" u="none" strike="noStrike" dirty="0">
                          <a:effectLst/>
                          <a:latin typeface="+mj-ea"/>
                          <a:ea typeface="+mj-ea"/>
                        </a:rPr>
                        <a:t>2,3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스마트팩토리</a:t>
                      </a: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 서비스 시나리오 검토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u="none" strike="noStrike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서비스 시나리오 설계서</a:t>
                      </a:r>
                      <a:endParaRPr lang="en-US" altLang="ko-KR" sz="1200" u="none" strike="noStrike" dirty="0">
                        <a:solidFill>
                          <a:srgbClr val="FF0000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algn="l" fontAlgn="ctr" latinLnBrk="0"/>
                      <a:r>
                        <a:rPr lang="ko-KR" altLang="en-US" sz="1200" u="none" strike="noStrike" dirty="0">
                          <a:effectLst/>
                          <a:latin typeface="+mj-ea"/>
                          <a:ea typeface="+mj-ea"/>
                        </a:rPr>
                        <a:t>디바이스</a:t>
                      </a:r>
                      <a:r>
                        <a:rPr lang="en-US" altLang="ko-KR" sz="1200" u="none" strike="noStrike" dirty="0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200" u="none" strike="noStrike" dirty="0">
                          <a:effectLst/>
                          <a:latin typeface="+mj-ea"/>
                          <a:ea typeface="+mj-ea"/>
                        </a:rPr>
                        <a:t>플랫폼</a:t>
                      </a:r>
                      <a:r>
                        <a:rPr lang="en-US" altLang="ko-KR" sz="1200" u="none" strike="noStrike" dirty="0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200" u="none" strike="noStrike" dirty="0">
                          <a:effectLst/>
                          <a:latin typeface="+mj-ea"/>
                          <a:ea typeface="+mj-ea"/>
                        </a:rPr>
                        <a:t>서비스 연계 흐름도</a:t>
                      </a:r>
                      <a:endParaRPr lang="en-US" altLang="ko-KR" sz="1200" u="none" strike="noStrike" dirty="0">
                        <a:effectLst/>
                        <a:latin typeface="+mj-ea"/>
                        <a:ea typeface="+mj-ea"/>
                      </a:endParaRPr>
                    </a:p>
                    <a:p>
                      <a:pPr algn="l" fontAlgn="ctr" latinLnBrk="0"/>
                      <a:r>
                        <a:rPr lang="ko-KR" altLang="en-US" sz="1200" u="none" strike="noStrike" dirty="0">
                          <a:effectLst/>
                          <a:latin typeface="+mj-ea"/>
                          <a:ea typeface="+mj-ea"/>
                        </a:rPr>
                        <a:t>서비스 시나리오 별 모듈 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구성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관계도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 latinLnBrk="0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5218899"/>
                  </a:ext>
                </a:extLst>
              </a:tr>
              <a:tr h="511564"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en-US" sz="1200" b="1" u="none" strike="noStrike" dirty="0">
                          <a:effectLst/>
                          <a:latin typeface="+mj-ea"/>
                          <a:ea typeface="+mj-ea"/>
                        </a:rPr>
                        <a:t>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개발 및 테스트 환경 구축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개발 환경 구축 보고서</a:t>
                      </a:r>
                    </a:p>
                    <a:p>
                      <a:pPr algn="l" fontAlgn="ctr" latinLnBrk="0"/>
                      <a:r>
                        <a:rPr lang="ko-KR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기능테스트 절차서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 latinLnBrk="0"/>
                      <a:r>
                        <a:rPr lang="ko-KR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환경 구축</a:t>
                      </a:r>
                      <a:endParaRPr lang="en-US" altLang="ko-KR" sz="1200" b="0" i="0" u="none" strike="noStrike" dirty="0">
                        <a:solidFill>
                          <a:srgbClr val="FF0000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algn="ctr" fontAlgn="ctr" latinLnBrk="0"/>
                      <a:r>
                        <a:rPr lang="ko-KR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및</a:t>
                      </a:r>
                      <a:endParaRPr lang="en-US" altLang="ko-KR" sz="1200" b="0" i="0" u="none" strike="noStrike" dirty="0">
                        <a:solidFill>
                          <a:srgbClr val="FF0000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algn="ctr" fontAlgn="ctr" latinLnBrk="0"/>
                      <a:r>
                        <a:rPr lang="ko-KR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개발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2553660"/>
                  </a:ext>
                </a:extLst>
              </a:tr>
              <a:tr h="355616">
                <a:tc rowSpan="2">
                  <a:txBody>
                    <a:bodyPr/>
                    <a:lstStyle/>
                    <a:p>
                      <a:pPr algn="ctr" fontAlgn="ctr" latinLnBrk="0"/>
                      <a:r>
                        <a:rPr lang="en-US" sz="1200" b="1" u="none" strike="noStrike" dirty="0">
                          <a:effectLst/>
                          <a:latin typeface="+mj-ea"/>
                          <a:ea typeface="+mj-ea"/>
                        </a:rPr>
                        <a:t>5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Mobius(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서버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)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설치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Mobius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 설치</a:t>
                      </a:r>
                      <a:endParaRPr lang="en-US" altLang="ko-KR" sz="1200" u="none" strike="noStrike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 latinLnBrk="0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544603"/>
                  </a:ext>
                </a:extLst>
              </a:tr>
              <a:tr h="311923">
                <a:tc vMerge="1">
                  <a:txBody>
                    <a:bodyPr/>
                    <a:lstStyle/>
                    <a:p>
                      <a:pPr algn="ctr" fontAlgn="ctr" latinLnBrk="0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Mobius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서버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연동 테스트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u="none" strike="noStrike" dirty="0" err="1">
                          <a:effectLst/>
                          <a:latin typeface="+mj-ea"/>
                          <a:ea typeface="+mj-ea"/>
                        </a:rPr>
                        <a:t>PostMan</a:t>
                      </a:r>
                      <a:r>
                        <a:rPr lang="en-US" altLang="ko-KR" sz="1200" u="none" strike="noStrike" dirty="0">
                          <a:effectLst/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200" u="none" strike="noStrike" dirty="0">
                          <a:effectLst/>
                          <a:latin typeface="+mj-ea"/>
                          <a:ea typeface="+mj-ea"/>
                        </a:rPr>
                        <a:t>설치 및 연동 테스트</a:t>
                      </a:r>
                      <a:endParaRPr lang="en-US" altLang="ko-KR" sz="1200" u="none" strike="noStrike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022496"/>
                  </a:ext>
                </a:extLst>
              </a:tr>
              <a:tr h="762810"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en-US" sz="1200" b="1" u="none" strike="noStrike" dirty="0">
                          <a:effectLst/>
                          <a:latin typeface="+mj-ea"/>
                          <a:ea typeface="+mj-ea"/>
                        </a:rPr>
                        <a:t>6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디바이스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(Thyme, Lavender ..)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설치 및 연동</a:t>
                      </a:r>
                      <a:endParaRPr lang="en-US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Mobius</a:t>
                      </a:r>
                      <a:r>
                        <a:rPr lang="en-US" altLang="ko-KR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 To </a:t>
                      </a: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디바이스</a:t>
                      </a:r>
                      <a:r>
                        <a:rPr lang="en-US" altLang="ko-KR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연동 </a:t>
                      </a:r>
                      <a:endParaRPr lang="en-US" altLang="ko-KR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l" fontAlgn="ctr" latinLnBrk="0"/>
                      <a:r>
                        <a:rPr lang="ko-KR" altLang="en-US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디버깅노트</a:t>
                      </a:r>
                      <a:r>
                        <a:rPr lang="en-US" altLang="ko-KR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/TM</a:t>
                      </a:r>
                      <a:endParaRPr lang="ko-KR" altLang="en-US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l" fontAlgn="ctr" latinLnBrk="0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 latinLnBrk="0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1332447"/>
                  </a:ext>
                </a:extLst>
              </a:tr>
              <a:tr h="511564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7</a:t>
                      </a:r>
                      <a:endParaRPr lang="en-US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ctr" fontAlgn="ctr" latinLnBrk="0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서비스 애플리케이션  개발 </a:t>
                      </a:r>
                      <a:endParaRPr lang="en-US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서비스 시나리오에 따른 애플리케이션 개발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000971"/>
                  </a:ext>
                </a:extLst>
              </a:tr>
              <a:tr h="511564"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en-US" altLang="ko-KR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디바이스 상태 전송기능 테스트</a:t>
                      </a:r>
                      <a:endParaRPr lang="en-US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디바이스 상태 수신 연동 테스트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기능테스트 결과서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 latinLnBrk="0"/>
                      <a:r>
                        <a:rPr lang="ko-KR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테스트</a:t>
                      </a:r>
                      <a:r>
                        <a:rPr lang="en-US" altLang="ko-KR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/</a:t>
                      </a:r>
                      <a:r>
                        <a:rPr lang="ko-KR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디버깅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7927666"/>
                  </a:ext>
                </a:extLst>
              </a:tr>
              <a:tr h="511564"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9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디바이스 상태 제어기능 테스트</a:t>
                      </a:r>
                      <a:endParaRPr lang="en-US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디바이스 상태 제어 연동 테스트</a:t>
                      </a:r>
                      <a:endParaRPr lang="en-US" altLang="ko-KR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기능테스트 결과서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 latinLnBrk="0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1499"/>
                  </a:ext>
                </a:extLst>
              </a:tr>
              <a:tr h="260318"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10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연동 테스트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디바이스 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– 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서버 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– 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애플리케이션 연동 테스트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 latinLnBrk="0"/>
                      <a:endParaRPr lang="ko-KR" alt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833929"/>
                  </a:ext>
                </a:extLst>
              </a:tr>
              <a:tr h="260318"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11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종합 결론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 latinLnBrk="0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시나리오 대비 결과 비교 및 평가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 latinLnBrk="0"/>
                      <a:r>
                        <a:rPr lang="ko-KR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평가</a:t>
                      </a:r>
                    </a:p>
                  </a:txBody>
                  <a:tcPr marL="72000" marR="72000" marT="660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3474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556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1284</TotalTime>
  <Words>324</Words>
  <Application>Microsoft Office PowerPoint</Application>
  <PresentationFormat>화면 슬라이드 쇼(4:3)</PresentationFormat>
  <Paragraphs>114</Paragraphs>
  <Slides>12</Slides>
  <Notes>12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HY견고딕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김경남</dc:creator>
  <cp:lastModifiedBy>O-027</cp:lastModifiedBy>
  <cp:revision>133</cp:revision>
  <cp:lastPrinted>2019-12-12T23:44:36Z</cp:lastPrinted>
  <dcterms:created xsi:type="dcterms:W3CDTF">2018-03-01T07:22:12Z</dcterms:created>
  <dcterms:modified xsi:type="dcterms:W3CDTF">2020-07-09T04:57:38Z</dcterms:modified>
</cp:coreProperties>
</file>

<file path=docProps/thumbnail.jpeg>
</file>